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Noto Sans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Century Gothic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iV2gkGETGjCnfNIX5F0naEHxjJ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20BC2D-91FA-4CEA-A6B1-7728924EBC05}">
  <a:tblStyle styleId="{6420BC2D-91FA-4CEA-A6B1-7728924EBC05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E7E6"/>
          </a:solidFill>
        </a:fill>
      </a:tcStyle>
    </a:wholeTbl>
    <a:band1H>
      <a:tcTxStyle b="off" i="off"/>
      <a:tcStyle>
        <a:fill>
          <a:solidFill>
            <a:srgbClr val="E0CC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0CCCA"/>
          </a:solidFill>
        </a:fill>
      </a:tcStyle>
    </a:band1V>
    <a:band2V>
      <a:tcTxStyle b="off" i="off"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-bold.fntdata"/><Relationship Id="rId42" Type="http://schemas.openxmlformats.org/officeDocument/2006/relationships/font" Target="fonts/NotoSans-boldItalic.fntdata"/><Relationship Id="rId41" Type="http://schemas.openxmlformats.org/officeDocument/2006/relationships/font" Target="fonts/NotoSans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NotoSans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enturyGothic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CenturyGothic-italic.fntdata"/><Relationship Id="rId52" Type="http://schemas.openxmlformats.org/officeDocument/2006/relationships/font" Target="fonts/CenturyGothic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CenturyGothic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c833a230f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5110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24c833a230f_4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c833a230f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5110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24c833a230f_4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c833a230f_4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24c833a230f_4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c833a230f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The figure depicts that the patients with 'hypertension &amp; heart disease' are more likely to have stroke than the ones who do not have it.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The stroke rate for the people suffering from hypertension and heart disease is above 12% whereas those who don't suffer from same health conditions stands under 4%.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According to BMI, we observed that the obesity is directly proportional to chances of strokes and vice versa.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24c833a230f_4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c833a230f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chemeClr val="dk1"/>
                </a:solidFill>
              </a:rPr>
              <a:t> </a:t>
            </a:r>
            <a:r>
              <a:rPr b="1" lang="en-US" sz="1200">
                <a:solidFill>
                  <a:schemeClr val="dk1"/>
                </a:solidFill>
              </a:rPr>
              <a:t>About 3.1% of people who are affected by stroke are above 60 years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The pie chart shows the total patients ages are classified with different groups and bar chart splits them on the basis of stroke occurrence.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It seems like the most occurrence of stroke lies in the senior age and there seems almost no occurrence in the remaining other age groups.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9" name="Google Shape;249;g24c833a230f_4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The pie char represent the classification for male and females and shows that we have more female patients than females.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Females have slightly high occurence of stroke with 2.4% whereas the males are only 1.8%.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c833a230f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The pie chart shows the overall distrubution on the basis of marital status.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Married people have more probabilty of having stroke as compare to unmarried ones.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5" name="Google Shape;265;g24c833a230f_4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1F2328"/>
                </a:solidFill>
                <a:highlight>
                  <a:srgbClr val="FFFFFF"/>
                </a:highlight>
              </a:rPr>
              <a:t>The pie chart repersents differentwork types such as self-employed, govt job, etc.</a:t>
            </a:r>
            <a:endParaRPr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1F2328"/>
                </a:solidFill>
                <a:highlight>
                  <a:srgbClr val="FFFFFF"/>
                </a:highlight>
              </a:rPr>
              <a:t>The bar chart depicts that the private job holders have highest stroke rate among the other categories.</a:t>
            </a:r>
            <a:endParaRPr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People working in private sector has 2.6%  of stroke and the next is Self-employed with 1.1%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272" name="Google Shape;27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Crystal clear from both visualization that there is no significant impact by the change in residence.</a:t>
            </a:r>
            <a:endParaRPr/>
          </a:p>
        </p:txBody>
      </p:sp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It is quite obvious from the </a:t>
            </a: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visualizations</a:t>
            </a: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 that the smoking status is negligible risk factor for stroke.</a:t>
            </a:r>
            <a:endParaRPr/>
          </a:p>
        </p:txBody>
      </p:sp>
      <p:sp>
        <p:nvSpPr>
          <p:cNvPr id="285" name="Google Shape;28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The scatter plot displays the data points for both the stroke patients and who don't have stroke on the basis of "BMI vs. glucose level".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More than 30 bmi , the individuals are obese,,.....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the more the obese person seems the more chances of stroke.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1" name="Google Shape;29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This scatter plots represetns the regression analysis for stroke pateints.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Here the r value is 0.1 that is close to 0. So, there is a weak correlation between bmi &amp; glucose level.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This regression analysis are about those patients who don't have the stroke.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The r value is close to 0 i.e. 0.02. It confirms that there is no significant relationship between BMI &amp; Glucose level for chances of stroke.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Understanding the interplay of age, hypertension, and heart disease is crucial for stroke prevention efforts.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While gender does not emerge as a significant predictor in this dataset, it's important to continue studying gender-based stroke risk factors in larger datasets.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Smoking cessation programs and initiatives to reduce obesity should be priorities in stroke prevention strategies.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Further research is needed to explore the reasons for the urban-rural disparity in stroke incidence.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c833a230f_4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4c833a230f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c833a230f_4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4c833a230f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c833a230f_4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4c833a230f_4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With stroke, the stacked column chart: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Total females stroke patients: 98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Total number of males stroke patients: 120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c833a230f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g24c833a230f_4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c833a230f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24c833a230f_4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c833a230f_4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24c833a230f_4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4c833a230f_4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g24c833a230f_4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solidFill>
                  <a:srgbClr val="040C28"/>
                </a:solidFill>
              </a:rPr>
              <a:t>1.</a:t>
            </a:r>
            <a:r>
              <a:rPr lang="en-US" sz="1500">
                <a:solidFill>
                  <a:srgbClr val="040C28"/>
                </a:solidFill>
              </a:rPr>
              <a:t>  Stroke _   occurs when something blocks blood supply to part of the brain or when a blood vessel in the brain bursts.</a:t>
            </a:r>
            <a:r>
              <a:rPr lang="en-US" sz="1200">
                <a:solidFill>
                  <a:srgbClr val="4D5156"/>
                </a:solidFill>
                <a:highlight>
                  <a:srgbClr val="FFFFFF"/>
                </a:highlight>
              </a:rPr>
              <a:t>A stroke, sometimes called a brain attack, </a:t>
            </a:r>
            <a:r>
              <a:rPr lang="en-US" sz="1200">
                <a:solidFill>
                  <a:srgbClr val="040C28"/>
                </a:solidFill>
              </a:rPr>
              <a:t>occurs when something blocks blood supply to part of the brain or when a blood vessel in the brain bursts</a:t>
            </a:r>
            <a:r>
              <a:rPr lang="en-US" sz="1200">
                <a:solidFill>
                  <a:srgbClr val="4D5156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4D5156"/>
                </a:solidFill>
                <a:highlight>
                  <a:srgbClr val="FFFFFF"/>
                </a:highlight>
              </a:rPr>
              <a:t> 2.In either case, parts of the brain become damaged or die. A stroke can cause lasting brain damage, long-term disability, or even death.</a:t>
            </a:r>
            <a:endParaRPr sz="1500">
              <a:solidFill>
                <a:srgbClr val="040C2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solidFill>
                  <a:srgbClr val="040C28"/>
                </a:solidFill>
              </a:rPr>
              <a:t>3. </a:t>
            </a: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Stroke is a leading cause of disability and mortality worldwide, making it a critical area of study in the field of public health.</a:t>
            </a:r>
            <a:endParaRPr sz="1500">
              <a:solidFill>
                <a:srgbClr val="040C2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solidFill>
                  <a:srgbClr val="040C28"/>
                </a:solidFill>
              </a:rPr>
              <a:t>4. </a:t>
            </a: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It is a critical health condition with severe consequences, making proactive risk assessment and targeted interventions imperative for minimizing its impact.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040C2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c833a230f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Our analysis delves into a comprehensive examination of stroke data to better understand its risk factors and implications for healthcare.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Stroke data analysis serves as a valuable tool for identifying potential risk factors, developing preventive strategies, and enhancing patient care.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 we aim to explore the dataset, uncover key insights, and address specific research questions related to stroke occurrence.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rPr lang="en-US" sz="1800">
                <a:solidFill>
                  <a:srgbClr val="202124"/>
                </a:solidFill>
              </a:rPr>
              <a:t>Purpose of this analysis is to contribute to understand the major factors that leads to stroke.</a:t>
            </a:r>
            <a:endParaRPr sz="1800">
              <a:solidFill>
                <a:srgbClr val="202124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Font typeface="Noto Sans"/>
              <a:buChar char="●"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7" name="Google Shape;187;g24c833a230f_4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557" lvl="0" marL="342900" rtl="0" algn="l">
              <a:spcBef>
                <a:spcPts val="0"/>
              </a:spcBef>
              <a:spcAft>
                <a:spcPts val="0"/>
              </a:spcAft>
              <a:buClr>
                <a:srgbClr val="A53010"/>
              </a:buClr>
              <a:buSzPts val="1906"/>
              <a:buFont typeface="Noto Sans Symbols"/>
              <a:buChar char="●"/>
            </a:pPr>
            <a:r>
              <a:rPr lang="en-US" sz="1800">
                <a:solidFill>
                  <a:srgbClr val="1F2328"/>
                </a:solidFill>
              </a:rPr>
              <a:t>This dataset is used to predict whether a patient is likely to get stroke based on the input parameters like gender, age, and various diseases and smoking status</a:t>
            </a:r>
            <a:endParaRPr/>
          </a:p>
        </p:txBody>
      </p:sp>
      <p:sp>
        <p:nvSpPr>
          <p:cNvPr id="193" name="Google Shape;1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c833a230f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6734" lvl="0" marL="342900" rtl="0" algn="l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Determine the most significant risk factors associated with stroke, such as hypertension, smoking, diabetes, obesity, and more.</a:t>
            </a:r>
            <a:endParaRPr sz="1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6734" lvl="0" marL="342900" rtl="0" algn="l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Assess the relative importance of these risk factors through statistical analysis like logistic regression.</a:t>
            </a:r>
            <a:endParaRPr sz="1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6734" lvl="0" marL="342900" rtl="0" algn="l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Classification on the basis of gender, age group and work types.</a:t>
            </a:r>
            <a:endParaRPr sz="1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6734" lvl="0" marL="342900" rtl="0" algn="l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Develop predictive models to assess an individual's risk of experiencing a stroke based on their demographic and health-related attributes.</a:t>
            </a:r>
            <a:endParaRPr sz="1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6734" lvl="0" marL="342900" rtl="0" algn="l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Examine how stroke rates is affected based on marital status, bmi, residence and smoking habit.</a:t>
            </a:r>
            <a:endParaRPr sz="1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6734" lvl="0" marL="342900" rtl="0" algn="l">
              <a:spcBef>
                <a:spcPts val="1000"/>
              </a:spcBef>
              <a:spcAft>
                <a:spcPts val="0"/>
              </a:spcAft>
              <a:buClr>
                <a:srgbClr val="A53010"/>
              </a:buClr>
              <a:buSzPts val="1200"/>
              <a:buFont typeface="Noto Sans Symbols"/>
              <a:buChar char="●"/>
            </a:pPr>
            <a:r>
              <a:rPr lang="en-US" sz="12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Can we identify other key factors or combinations of factors that correlate strongly with stroke incidence.</a:t>
            </a:r>
            <a:endParaRPr sz="1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24c833a230f_4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c833a230f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24c833a230f_4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c833a230f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5110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24c833a230f_4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1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31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7" name="Google Shape;107;p3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1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1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2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2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3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2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32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32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3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4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34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3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1" name="Google Shape;141;p3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2" name="Google Shape;142;p3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5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5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6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9" name="Google Shape;149;p3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7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6" name="Google Shape;156;p3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3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2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4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2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5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p2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5" name="Google Shape;85;p28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7" name="Google Shape;87;p28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0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1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2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2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2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2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1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1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1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0" name="Google Shape;20;p21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1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2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1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21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Google Shape;35;p2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canada.ca/en/public-health/services/publications/diseases-conditions/stroke-canada-fact-sheet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datasets/fedesoriano/stroke-prediction-dataset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/>
          <p:nvPr>
            <p:ph type="ctrTitle"/>
          </p:nvPr>
        </p:nvSpPr>
        <p:spPr>
          <a:xfrm>
            <a:off x="2379725" y="347650"/>
            <a:ext cx="75861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ct val="100000"/>
              <a:buFont typeface="Arial"/>
              <a:buNone/>
            </a:pPr>
            <a:r>
              <a:rPr b="1" lang="en-US" sz="6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Stroke Data Analysis</a:t>
            </a:r>
            <a:endParaRPr b="1" sz="6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250" y="2286625"/>
            <a:ext cx="5059499" cy="312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833a230f_4_55"/>
          <p:cNvSpPr txBox="1"/>
          <p:nvPr>
            <p:ph type="title"/>
          </p:nvPr>
        </p:nvSpPr>
        <p:spPr>
          <a:xfrm>
            <a:off x="2345925" y="680201"/>
            <a:ext cx="8911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Data Preprocessing                                           2</a:t>
            </a: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24c833a230f_4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150" y="2057225"/>
            <a:ext cx="9273099" cy="10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4c833a230f_4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025" y="4597050"/>
            <a:ext cx="9396576" cy="13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c833a230f_4_63"/>
          <p:cNvSpPr txBox="1"/>
          <p:nvPr>
            <p:ph type="title"/>
          </p:nvPr>
        </p:nvSpPr>
        <p:spPr>
          <a:xfrm>
            <a:off x="2345925" y="680201"/>
            <a:ext cx="8911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Data Preprocessing                                           3</a:t>
            </a: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24c833a230f_4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675" y="3573690"/>
            <a:ext cx="8911800" cy="276008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4c833a230f_4_63"/>
          <p:cNvSpPr txBox="1"/>
          <p:nvPr/>
        </p:nvSpPr>
        <p:spPr>
          <a:xfrm>
            <a:off x="2130675" y="2690625"/>
            <a:ext cx="64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Cleaned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Data Frame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c833a230f_4_90"/>
          <p:cNvSpPr txBox="1"/>
          <p:nvPr>
            <p:ph type="title"/>
          </p:nvPr>
        </p:nvSpPr>
        <p:spPr>
          <a:xfrm>
            <a:off x="2233675" y="2992876"/>
            <a:ext cx="8911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 &amp; Analysis                                       </a:t>
            </a: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4c833a230f_4_90"/>
          <p:cNvSpPr txBox="1"/>
          <p:nvPr/>
        </p:nvSpPr>
        <p:spPr>
          <a:xfrm>
            <a:off x="1838775" y="2859025"/>
            <a:ext cx="64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c833a230f_4_102"/>
          <p:cNvSpPr txBox="1"/>
          <p:nvPr>
            <p:ph type="title"/>
          </p:nvPr>
        </p:nvSpPr>
        <p:spPr>
          <a:xfrm>
            <a:off x="2233675" y="2992876"/>
            <a:ext cx="8911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24c833a230f_4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75" y="3157400"/>
            <a:ext cx="7932726" cy="3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4c833a230f_4_102"/>
          <p:cNvSpPr txBox="1"/>
          <p:nvPr/>
        </p:nvSpPr>
        <p:spPr>
          <a:xfrm>
            <a:off x="2731800" y="175900"/>
            <a:ext cx="6466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21707"/>
                </a:solidFill>
              </a:rPr>
              <a:t>Health Conditions</a:t>
            </a:r>
            <a:endParaRPr b="1" sz="2000">
              <a:solidFill>
                <a:srgbClr val="521707"/>
              </a:solidFill>
            </a:endParaRPr>
          </a:p>
        </p:txBody>
      </p:sp>
      <p:sp>
        <p:nvSpPr>
          <p:cNvPr id="246" name="Google Shape;246;g24c833a230f_4_102"/>
          <p:cNvSpPr txBox="1"/>
          <p:nvPr/>
        </p:nvSpPr>
        <p:spPr>
          <a:xfrm>
            <a:off x="2282725" y="2196650"/>
            <a:ext cx="64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 	-—-&gt;   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	-—-&gt; 	    NO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c833a230f_4_83"/>
          <p:cNvSpPr txBox="1"/>
          <p:nvPr>
            <p:ph type="title"/>
          </p:nvPr>
        </p:nvSpPr>
        <p:spPr>
          <a:xfrm>
            <a:off x="1640100" y="4781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3600"/>
              <a:buFont typeface="Arial"/>
              <a:buNone/>
            </a:pPr>
            <a:r>
              <a:t/>
            </a: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3600"/>
              <a:buFont typeface="Arial"/>
              <a:buNone/>
            </a:pPr>
            <a: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Age Group</a:t>
            </a: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4c833a230f_4_83"/>
          <p:cNvSpPr txBox="1"/>
          <p:nvPr>
            <p:ph idx="1" type="body"/>
          </p:nvPr>
        </p:nvSpPr>
        <p:spPr>
          <a:xfrm>
            <a:off x="5607324" y="2114272"/>
            <a:ext cx="84657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253" name="Google Shape;253;g24c833a230f_4_83"/>
          <p:cNvGraphicFramePr/>
          <p:nvPr/>
        </p:nvGraphicFramePr>
        <p:xfrm>
          <a:off x="774994" y="2707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{6420BC2D-91FA-4CEA-A6B1-7728924EBC05}</a:tableStyleId>
              </a:tblPr>
              <a:tblGrid>
                <a:gridCol w="1168450"/>
                <a:gridCol w="1168450"/>
              </a:tblGrid>
              <a:tr h="501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Age Group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Years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90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Young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&gt;13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90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Teenage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13 – 19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90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Adult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20 – 39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501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Middle Age 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40 – 59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290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Senior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entury Gothic"/>
                        <a:buNone/>
                      </a:pPr>
                      <a:r>
                        <a:rPr lang="en-US" sz="1600" u="none" cap="none" strike="noStrike"/>
                        <a:t>60 - 100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54" name="Google Shape;254;g24c833a230f_4_83"/>
          <p:cNvSpPr txBox="1"/>
          <p:nvPr/>
        </p:nvSpPr>
        <p:spPr>
          <a:xfrm>
            <a:off x="1035525" y="6154500"/>
            <a:ext cx="74700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1" i="0" sz="1600" u="none" cap="none" strike="noStrike">
              <a:solidFill>
                <a:srgbClr val="5B0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5" name="Google Shape;255;g24c833a230f_4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555" y="2267425"/>
            <a:ext cx="8105496" cy="337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"/>
          <p:cNvSpPr txBox="1"/>
          <p:nvPr>
            <p:ph type="title"/>
          </p:nvPr>
        </p:nvSpPr>
        <p:spPr>
          <a:xfrm>
            <a:off x="1981675" y="668998"/>
            <a:ext cx="89118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22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br>
              <a:rPr b="1" i="0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"/>
          <p:cNvSpPr txBox="1"/>
          <p:nvPr/>
        </p:nvSpPr>
        <p:spPr>
          <a:xfrm>
            <a:off x="2812250" y="6252225"/>
            <a:ext cx="8772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2" name="Google Shape;2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025" y="2046475"/>
            <a:ext cx="9216975" cy="38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c833a230f_4_143"/>
          <p:cNvSpPr txBox="1"/>
          <p:nvPr>
            <p:ph type="title"/>
          </p:nvPr>
        </p:nvSpPr>
        <p:spPr>
          <a:xfrm>
            <a:off x="1981675" y="668998"/>
            <a:ext cx="89118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22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Marital Status</a:t>
            </a:r>
            <a:br>
              <a:rPr b="1" i="0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4c833a230f_4_143"/>
          <p:cNvSpPr txBox="1"/>
          <p:nvPr/>
        </p:nvSpPr>
        <p:spPr>
          <a:xfrm>
            <a:off x="2812250" y="6252225"/>
            <a:ext cx="8772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9" name="Google Shape;269;g24c833a230f_4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475" y="2023738"/>
            <a:ext cx="8866224" cy="36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/>
          <p:nvPr>
            <p:ph type="title"/>
          </p:nvPr>
        </p:nvSpPr>
        <p:spPr>
          <a:xfrm>
            <a:off x="2379625" y="534278"/>
            <a:ext cx="84690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b="1" i="0" lang="en-US">
                <a:solidFill>
                  <a:srgbClr val="52170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Type</a:t>
            </a:r>
            <a:br>
              <a:rPr b="1" i="0"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</p:txBody>
      </p:sp>
      <p:pic>
        <p:nvPicPr>
          <p:cNvPr descr="A pie chart and a graph&#10;&#10;Description automatically generated" id="275" name="Google Shape;27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6413" y="2142900"/>
            <a:ext cx="8915400" cy="37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8"/>
          <p:cNvSpPr txBox="1"/>
          <p:nvPr/>
        </p:nvSpPr>
        <p:spPr>
          <a:xfrm>
            <a:off x="2498475" y="6032500"/>
            <a:ext cx="963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/>
          <p:nvPr>
            <p:ph type="title"/>
          </p:nvPr>
        </p:nvSpPr>
        <p:spPr>
          <a:xfrm>
            <a:off x="2591025" y="669004"/>
            <a:ext cx="891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Residence Type</a:t>
            </a:r>
            <a:br>
              <a:rPr b="1" i="0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hart with a green circle and a blue circle&#10;&#10;Description automatically generated" id="282" name="Google Shape;282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5738" y="2210250"/>
            <a:ext cx="8915400" cy="37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Smoking Status</a:t>
            </a:r>
            <a:endParaRPr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-up of a pie chart&#10;&#10;Description automatically generated" id="288" name="Google Shape;288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3" y="2165350"/>
            <a:ext cx="89154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/>
          <p:nvPr>
            <p:ph type="title"/>
          </p:nvPr>
        </p:nvSpPr>
        <p:spPr>
          <a:xfrm>
            <a:off x="2097988" y="574255"/>
            <a:ext cx="89118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</a:t>
            </a:r>
            <a:r>
              <a:rPr b="1" lang="en-US" sz="24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Collaborators</a:t>
            </a:r>
            <a:endParaRPr b="1" sz="24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 txBox="1"/>
          <p:nvPr>
            <p:ph idx="1" type="body"/>
          </p:nvPr>
        </p:nvSpPr>
        <p:spPr>
          <a:xfrm>
            <a:off x="2020825" y="2155975"/>
            <a:ext cx="8846700" cy="3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Maira Syed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Aruna Venkatachalam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Jalees Moeen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"/>
          <p:cNvSpPr txBox="1"/>
          <p:nvPr>
            <p:ph type="title"/>
          </p:nvPr>
        </p:nvSpPr>
        <p:spPr>
          <a:xfrm>
            <a:off x="2196250" y="453246"/>
            <a:ext cx="90129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Scatter plot for BMI Vs Average Glucose Level</a:t>
            </a:r>
            <a:endParaRPr b="1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3"/>
          <p:cNvSpPr txBox="1"/>
          <p:nvPr>
            <p:ph idx="2" type="body"/>
          </p:nvPr>
        </p:nvSpPr>
        <p:spPr>
          <a:xfrm>
            <a:off x="1719712" y="1632288"/>
            <a:ext cx="3505200" cy="4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scatter plot displays the data points for both the stroke patients and who don't have stroke on the basis of "BMI vs. glucose level".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A diagram of a number of blood groups&#10;&#10;Description automatically generated with medium confidence" id="295" name="Google Shape;295;p13"/>
          <p:cNvPicPr preferRelativeResize="0"/>
          <p:nvPr/>
        </p:nvPicPr>
        <p:blipFill rotWithShape="1">
          <a:blip r:embed="rId3">
            <a:alphaModFix/>
          </a:blip>
          <a:srcRect b="-1" l="0" r="713" t="0"/>
          <a:stretch/>
        </p:blipFill>
        <p:spPr>
          <a:xfrm>
            <a:off x="5684350" y="1317325"/>
            <a:ext cx="6132450" cy="52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0" y="-786"/>
            <a:ext cx="12192000" cy="685403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14"/>
          <p:cNvSpPr txBox="1"/>
          <p:nvPr>
            <p:ph type="title"/>
          </p:nvPr>
        </p:nvSpPr>
        <p:spPr>
          <a:xfrm>
            <a:off x="649225" y="645103"/>
            <a:ext cx="106875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b="1" lang="en-US" sz="22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Regression line for the people affected by Stroke </a:t>
            </a:r>
            <a:endParaRPr/>
          </a:p>
        </p:txBody>
      </p:sp>
      <p:pic>
        <p:nvPicPr>
          <p:cNvPr descr="A screen shot of a graph&#10;&#10;Description automatically generated" id="302" name="Google Shape;302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0" r="713" t="0"/>
          <a:stretch/>
        </p:blipFill>
        <p:spPr>
          <a:xfrm>
            <a:off x="4589198" y="1308676"/>
            <a:ext cx="6953577" cy="525277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4"/>
          <p:cNvSpPr txBox="1"/>
          <p:nvPr>
            <p:ph idx="4294967295" type="body"/>
          </p:nvPr>
        </p:nvSpPr>
        <p:spPr>
          <a:xfrm>
            <a:off x="381725" y="2055463"/>
            <a:ext cx="3649800" cy="3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This scatter plots represents the regression analysis for stroke patients.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0" i="0"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Here the r value is 0.1 that is close to 0. So, there is a weak correlation between bmi &amp; glucose level.</a:t>
            </a:r>
            <a:endParaRPr/>
          </a:p>
        </p:txBody>
      </p:sp>
      <p:sp>
        <p:nvSpPr>
          <p:cNvPr id="304" name="Google Shape;304;p14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-1" y="6061223"/>
            <a:ext cx="1038036" cy="506277"/>
          </a:xfrm>
          <a:custGeom>
            <a:rect b="b" l="l" r="r" t="t"/>
            <a:pathLst>
              <a:path extrusionOk="0" h="506277" w="1038036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"/>
          <p:cNvSpPr/>
          <p:nvPr/>
        </p:nvSpPr>
        <p:spPr>
          <a:xfrm>
            <a:off x="0" y="-786"/>
            <a:ext cx="12192000" cy="685403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15"/>
          <p:cNvSpPr txBox="1"/>
          <p:nvPr>
            <p:ph type="title"/>
          </p:nvPr>
        </p:nvSpPr>
        <p:spPr>
          <a:xfrm>
            <a:off x="649224" y="458298"/>
            <a:ext cx="10048273" cy="125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3"/>
              <a:buFont typeface="Century Gothic"/>
              <a:buNone/>
            </a:pPr>
            <a: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Regression line for the people not affected by Stroke </a:t>
            </a:r>
            <a:b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5"/>
          <p:cNvSpPr txBox="1"/>
          <p:nvPr>
            <p:ph idx="1" type="body"/>
          </p:nvPr>
        </p:nvSpPr>
        <p:spPr>
          <a:xfrm>
            <a:off x="649225" y="2133600"/>
            <a:ext cx="3650278" cy="3759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This regression analysis are about those patients who don't have the stroke.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0" i="0"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r value is close to  0 i.e., 0.02. It confirms that there is no significant relationship between BMI &amp; Glucose level for chances of stroke.</a:t>
            </a:r>
            <a:endParaRPr/>
          </a:p>
        </p:txBody>
      </p:sp>
      <p:sp>
        <p:nvSpPr>
          <p:cNvPr id="313" name="Google Shape;313;p15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diagram of a graph&#10;&#10;Description automatically generated with medium confidence" id="314" name="Google Shape;3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9543" y="1170152"/>
            <a:ext cx="6953577" cy="521518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5"/>
          <p:cNvSpPr/>
          <p:nvPr/>
        </p:nvSpPr>
        <p:spPr>
          <a:xfrm>
            <a:off x="-1" y="6061223"/>
            <a:ext cx="1038036" cy="506277"/>
          </a:xfrm>
          <a:custGeom>
            <a:rect b="b" l="l" r="r" t="t"/>
            <a:pathLst>
              <a:path extrusionOk="0" h="506277" w="1038036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0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321" name="Google Shape;321;p20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3" name="Google Shape;333;p20"/>
          <p:cNvGrpSpPr/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34" name="Google Shape;334;p20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46" name="Google Shape;346;p20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20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182875" y="-775"/>
            <a:ext cx="12009000" cy="6854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20"/>
          <p:cNvSpPr txBox="1"/>
          <p:nvPr>
            <p:ph type="title"/>
          </p:nvPr>
        </p:nvSpPr>
        <p:spPr>
          <a:xfrm>
            <a:off x="649224" y="264106"/>
            <a:ext cx="51228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3600"/>
              <a:buFont typeface="Century Gothic"/>
              <a:buNone/>
            </a:pPr>
            <a:r>
              <a:rPr b="1" lang="en-US" sz="3600">
                <a:solidFill>
                  <a:srgbClr val="521707"/>
                </a:solidFill>
              </a:rPr>
              <a:t>CONCLUSION</a:t>
            </a:r>
            <a:endParaRPr/>
          </a:p>
        </p:txBody>
      </p:sp>
      <p:sp>
        <p:nvSpPr>
          <p:cNvPr id="350" name="Google Shape;350;p20"/>
          <p:cNvSpPr txBox="1"/>
          <p:nvPr>
            <p:ph idx="1" type="body"/>
          </p:nvPr>
        </p:nvSpPr>
        <p:spPr>
          <a:xfrm>
            <a:off x="649225" y="1069275"/>
            <a:ext cx="5827500" cy="50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81788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B0F00"/>
              </a:buClr>
              <a:buSzPts val="1288"/>
              <a:buFont typeface="Noto Sans Symbols"/>
              <a:buChar char="🠶"/>
            </a:pPr>
            <a:r>
              <a:rPr lang="en-US" sz="12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Age is a significant risk factor for stroke, with individuals above the age of 65 having the highest stroke risk.</a:t>
            </a:r>
            <a:endParaRPr sz="12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1788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B0F00"/>
              </a:buClr>
              <a:buSzPts val="1288"/>
              <a:buFont typeface="Arial"/>
              <a:buChar char="🠶"/>
            </a:pPr>
            <a:r>
              <a:rPr lang="en-US" sz="12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Hypertension and heart disease are strongly associated with an increased risk of stroke.</a:t>
            </a:r>
            <a:endParaRPr sz="12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1788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8"/>
              <a:buFont typeface="Arial"/>
              <a:buChar char="🠶"/>
            </a:pPr>
            <a:r>
              <a:rPr lang="en-US" sz="12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Gender does not appear to be a significant predictor of stroke risk in this dataset.</a:t>
            </a:r>
            <a:endParaRPr sz="12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1788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8"/>
              <a:buFont typeface="Arial"/>
              <a:buChar char="🠶"/>
            </a:pPr>
            <a:r>
              <a:rPr lang="en-US" sz="12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females have slightly high occurrence of stroke with 2.4% whereas the males are only 1.8%.</a:t>
            </a:r>
            <a:endParaRPr sz="12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1788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8"/>
              <a:buFont typeface="Arial"/>
              <a:buChar char="🠶"/>
            </a:pPr>
            <a:r>
              <a:rPr lang="en-US" sz="12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marital status shows a high stroke percentage in married individuals i.e. 3.8% whereas the unmarried patients have only 0.5% occurrence in stroke.</a:t>
            </a:r>
            <a:endParaRPr sz="12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1788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8"/>
              <a:buFont typeface="Arial"/>
              <a:buChar char="🠶"/>
            </a:pPr>
            <a:r>
              <a:rPr lang="en-US" sz="12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Exploring the work type, it strongly shows that the 'private' job holders are at a high risk of stroke with 2.6% than the other work categories.</a:t>
            </a:r>
            <a:endParaRPr sz="12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1788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88"/>
              <a:buFont typeface="Arial"/>
              <a:buChar char="🠶"/>
            </a:pPr>
            <a:r>
              <a:rPr lang="en-US" sz="12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Residence factor does not have any significant impact for the occurence of stroke as the number is only about 2%.</a:t>
            </a:r>
            <a:endParaRPr sz="128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1788" lvl="0" marL="0" rtl="0" algn="l">
              <a:lnSpc>
                <a:spcPct val="13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288"/>
              <a:buFont typeface="Arial"/>
              <a:buChar char="🠶"/>
            </a:pPr>
            <a:r>
              <a:rPr lang="en-US" sz="128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 poor correlation between BMI and stroke risk, particularly in obese individuals with all values of 'r' close to 0.</a:t>
            </a:r>
            <a:endParaRPr b="0" i="0" sz="95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0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Brain in head" id="352" name="Google Shape;3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4950" y="714375"/>
            <a:ext cx="3749650" cy="37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0"/>
          <p:cNvSpPr/>
          <p:nvPr/>
        </p:nvSpPr>
        <p:spPr>
          <a:xfrm>
            <a:off x="-1" y="6061223"/>
            <a:ext cx="1038036" cy="506277"/>
          </a:xfrm>
          <a:custGeom>
            <a:rect b="b" l="l" r="r" t="t"/>
            <a:pathLst>
              <a:path extrusionOk="0" h="506277" w="1038036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7420750" y="5396075"/>
            <a:ext cx="46953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entury Gothic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Stroke Rate is: 4.26%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c833a230f_4_129"/>
          <p:cNvSpPr txBox="1"/>
          <p:nvPr>
            <p:ph type="title"/>
          </p:nvPr>
        </p:nvSpPr>
        <p:spPr>
          <a:xfrm>
            <a:off x="1708413" y="2643150"/>
            <a:ext cx="89118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600"/>
              <a:buFont typeface="Century Gothic"/>
              <a:buNone/>
            </a:pPr>
            <a:r>
              <a:rPr b="1" lang="en-US">
                <a:solidFill>
                  <a:srgbClr val="660000"/>
                </a:solidFill>
              </a:rPr>
              <a:t>Appendix</a:t>
            </a:r>
            <a:endParaRPr b="1">
              <a:solidFill>
                <a:srgbClr val="66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c833a230f_4_133"/>
          <p:cNvSpPr txBox="1"/>
          <p:nvPr>
            <p:ph type="title"/>
          </p:nvPr>
        </p:nvSpPr>
        <p:spPr>
          <a:xfrm>
            <a:off x="1944163" y="2384925"/>
            <a:ext cx="89118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600"/>
              <a:buFont typeface="Century Gothic"/>
              <a:buNone/>
            </a:pPr>
            <a:r>
              <a:rPr b="1" lang="en-US">
                <a:solidFill>
                  <a:srgbClr val="660000"/>
                </a:solidFill>
              </a:rPr>
              <a:t>	Data Visualizations</a:t>
            </a:r>
            <a:endParaRPr b="1">
              <a:solidFill>
                <a:srgbClr val="66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c833a230f_4_137"/>
          <p:cNvSpPr txBox="1"/>
          <p:nvPr>
            <p:ph type="title"/>
          </p:nvPr>
        </p:nvSpPr>
        <p:spPr>
          <a:xfrm>
            <a:off x="1854363" y="207000"/>
            <a:ext cx="89118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3600"/>
              <a:buFont typeface="Century Gothic"/>
              <a:buNone/>
            </a:pPr>
            <a:r>
              <a:rPr b="1" lang="en-US">
                <a:solidFill>
                  <a:srgbClr val="660000"/>
                </a:solidFill>
              </a:rPr>
              <a:t>	Gender</a:t>
            </a:r>
            <a:endParaRPr b="1">
              <a:solidFill>
                <a:srgbClr val="660000"/>
              </a:solidFill>
            </a:endParaRPr>
          </a:p>
        </p:txBody>
      </p:sp>
      <p:pic>
        <p:nvPicPr>
          <p:cNvPr id="370" name="Google Shape;370;g24c833a230f_4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350" y="1852525"/>
            <a:ext cx="5823850" cy="43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"/>
          <p:cNvSpPr txBox="1"/>
          <p:nvPr>
            <p:ph type="title"/>
          </p:nvPr>
        </p:nvSpPr>
        <p:spPr>
          <a:xfrm>
            <a:off x="2592925" y="907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i="0"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People affected by Stroke based on Heart Disease and Hypertension</a:t>
            </a:r>
            <a:endParaRPr/>
          </a:p>
        </p:txBody>
      </p:sp>
      <p:pic>
        <p:nvPicPr>
          <p:cNvPr descr="A screenshot of a graph&#10;&#10;Description automatically generated" id="376" name="Google Shape;376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5263" y="1600200"/>
            <a:ext cx="7556400" cy="3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2"/>
          <p:cNvSpPr txBox="1"/>
          <p:nvPr/>
        </p:nvSpPr>
        <p:spPr>
          <a:xfrm>
            <a:off x="1895200" y="5519275"/>
            <a:ext cx="96753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Century Gothic"/>
              <a:buChar char="❖"/>
            </a:pPr>
            <a:r>
              <a:rPr b="1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People affected by heart disease and stroke is 40 and people not affected by heart disease but has stroke is 169. </a:t>
            </a:r>
            <a:endParaRPr b="1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Century Gothic"/>
              <a:buChar char="❖"/>
            </a:pPr>
            <a:r>
              <a:rPr b="1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People affected by hypertension and stroke is 60 and people not affected by hypertension but has stroke is 149. </a:t>
            </a:r>
            <a:endParaRPr b="1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c833a230f_4_10"/>
          <p:cNvSpPr txBox="1"/>
          <p:nvPr>
            <p:ph type="title"/>
          </p:nvPr>
        </p:nvSpPr>
        <p:spPr>
          <a:xfrm>
            <a:off x="2589212" y="609600"/>
            <a:ext cx="89154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Stroke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4c833a230f_4_10"/>
          <p:cNvSpPr txBox="1"/>
          <p:nvPr>
            <p:ph idx="1" type="body"/>
          </p:nvPr>
        </p:nvSpPr>
        <p:spPr>
          <a:xfrm>
            <a:off x="2589212" y="2654710"/>
            <a:ext cx="89154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Every year, nearly 14,000 Canadians die from stroke. About 300,000 Canadians are living with the effects of stroke.</a:t>
            </a:r>
            <a:endParaRPr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557" lvl="0" marL="342900" rtl="0" algn="l">
              <a:spcBef>
                <a:spcPts val="1000"/>
              </a:spcBef>
              <a:spcAft>
                <a:spcPts val="0"/>
              </a:spcAft>
              <a:buSzPts val="1906"/>
              <a:buChar char="●"/>
            </a:pPr>
            <a:r>
              <a:rPr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Additional information</a:t>
            </a:r>
            <a:r>
              <a:rPr lang="en-US">
                <a:solidFill>
                  <a:srgbClr val="3F3F3F"/>
                </a:solidFill>
              </a:rPr>
              <a:t>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https://www.canada.ca/en/public-health/services/publications/diseases-conditions/stroke-canada-fact-sheet.html</a:t>
            </a:r>
            <a:endParaRPr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"/>
          <p:cNvSpPr/>
          <p:nvPr/>
        </p:nvSpPr>
        <p:spPr>
          <a:xfrm>
            <a:off x="0" y="-786"/>
            <a:ext cx="12192000" cy="685403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p17"/>
          <p:cNvSpPr txBox="1"/>
          <p:nvPr>
            <p:ph type="title"/>
          </p:nvPr>
        </p:nvSpPr>
        <p:spPr>
          <a:xfrm>
            <a:off x="649224" y="645106"/>
            <a:ext cx="8829073" cy="125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None/>
            </a:pPr>
            <a:r>
              <a:rPr b="1" i="0" lang="en-US" sz="2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How Many Canadians Have Experienced a Stroke?</a:t>
            </a:r>
            <a:br>
              <a:rPr b="1" i="0" lang="en-US" sz="2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</a:br>
            <a:endParaRPr sz="2800"/>
          </a:p>
        </p:txBody>
      </p:sp>
      <p:sp>
        <p:nvSpPr>
          <p:cNvPr id="390" name="Google Shape;390;p17"/>
          <p:cNvSpPr txBox="1"/>
          <p:nvPr>
            <p:ph idx="1" type="body"/>
          </p:nvPr>
        </p:nvSpPr>
        <p:spPr>
          <a:xfrm>
            <a:off x="649225" y="2133600"/>
            <a:ext cx="3650278" cy="3759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105882"/>
              <a:buChar char="●"/>
            </a:pPr>
            <a:r>
              <a:rPr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T</a:t>
            </a:r>
            <a:r>
              <a:rPr b="0" i="0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he number of adults aged 20 and older who experienced a stroke rose steadily over the decade between 2003–2004 and 2012–2013 with the addition of over 215,000 survivors.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b="0" i="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5882"/>
              <a:buChar char="●"/>
            </a:pPr>
            <a:r>
              <a:rPr b="0" i="0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The occurrence and rate of first stroke are consistently higher among men than women over time . However, more women than men have a stroke each year, in part because women have a longer life expectancy.</a:t>
            </a:r>
            <a:endParaRPr/>
          </a:p>
        </p:txBody>
      </p:sp>
      <p:sp>
        <p:nvSpPr>
          <p:cNvPr id="391" name="Google Shape;391;p1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graph of a graph showing the number of years&#10;&#10;Description automatically generated with medium confidence" id="392" name="Google Shape;3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9198" y="1867946"/>
            <a:ext cx="6953577" cy="431121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7"/>
          <p:cNvSpPr/>
          <p:nvPr/>
        </p:nvSpPr>
        <p:spPr>
          <a:xfrm>
            <a:off x="-1" y="6061223"/>
            <a:ext cx="1038036" cy="506277"/>
          </a:xfrm>
          <a:custGeom>
            <a:rect b="b" l="l" r="r" t="t"/>
            <a:pathLst>
              <a:path extrusionOk="0" h="506277" w="1038036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c833a230f_4_1"/>
          <p:cNvSpPr txBox="1"/>
          <p:nvPr>
            <p:ph type="title"/>
          </p:nvPr>
        </p:nvSpPr>
        <p:spPr>
          <a:xfrm>
            <a:off x="2277288" y="708730"/>
            <a:ext cx="89118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2400"/>
              <a:buFont typeface="Arial"/>
              <a:buNone/>
            </a:pPr>
            <a:r>
              <a:rPr b="1" i="0" lang="en-US" sz="2400" u="none" strike="noStrike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24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4c833a230f_4_1"/>
          <p:cNvSpPr txBox="1"/>
          <p:nvPr>
            <p:ph idx="1" type="body"/>
          </p:nvPr>
        </p:nvSpPr>
        <p:spPr>
          <a:xfrm>
            <a:off x="1784250" y="1887439"/>
            <a:ext cx="8915400" cy="4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755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755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755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Sources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755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Questions</a:t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755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Exploratory Data 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755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755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24c833a230f_4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8625" y="2353125"/>
            <a:ext cx="5716599" cy="33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/>
          <p:cNvSpPr/>
          <p:nvPr/>
        </p:nvSpPr>
        <p:spPr>
          <a:xfrm>
            <a:off x="0" y="-786"/>
            <a:ext cx="12192000" cy="685403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DE6C3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p18"/>
          <p:cNvSpPr txBox="1"/>
          <p:nvPr>
            <p:ph type="title"/>
          </p:nvPr>
        </p:nvSpPr>
        <p:spPr>
          <a:xfrm>
            <a:off x="649224" y="645106"/>
            <a:ext cx="9379679" cy="125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Stroke rate based on Age group</a:t>
            </a:r>
            <a:endParaRPr/>
          </a:p>
        </p:txBody>
      </p:sp>
      <p:sp>
        <p:nvSpPr>
          <p:cNvPr id="400" name="Google Shape;400;p18"/>
          <p:cNvSpPr txBox="1"/>
          <p:nvPr>
            <p:ph idx="1" type="body"/>
          </p:nvPr>
        </p:nvSpPr>
        <p:spPr>
          <a:xfrm>
            <a:off x="649225" y="1366684"/>
            <a:ext cx="3650278" cy="4526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105882"/>
              <a:buChar char="●"/>
            </a:pPr>
            <a:r>
              <a:rPr b="0" i="0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Stroke predominantly affects older people with about 10% of adults aged 65 years and older having experienced a stroke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5882"/>
              <a:buChar char="●"/>
            </a:pPr>
            <a:r>
              <a:rPr b="0" i="0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Women and men have similar stroke occurrences in the younger age groups. However, men aged 60 years and older have consistently higher occurrence than women of the same age.</a:t>
            </a:r>
            <a:endParaRPr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5882"/>
              <a:buChar char="●"/>
            </a:pPr>
            <a:r>
              <a:rPr b="0" i="0" lang="en-US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 greater number of men than women are stroke survivors between the ages of 50 and 79 years, among those ages 80 and older, the number of women who survived a stroke exceeds that of men.</a:t>
            </a:r>
            <a:endParaRPr/>
          </a:p>
        </p:txBody>
      </p:sp>
      <p:sp>
        <p:nvSpPr>
          <p:cNvPr id="401" name="Google Shape;401;p18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2" name="Google Shape;4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9543" y="1779448"/>
            <a:ext cx="6953577" cy="431121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8"/>
          <p:cNvSpPr/>
          <p:nvPr/>
        </p:nvSpPr>
        <p:spPr>
          <a:xfrm>
            <a:off x="-1" y="6061223"/>
            <a:ext cx="1038036" cy="506277"/>
          </a:xfrm>
          <a:custGeom>
            <a:rect b="b" l="l" r="r" t="t"/>
            <a:pathLst>
              <a:path extrusionOk="0" h="506277" w="1038036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"/>
          <p:cNvSpPr txBox="1"/>
          <p:nvPr>
            <p:ph type="title"/>
          </p:nvPr>
        </p:nvSpPr>
        <p:spPr>
          <a:xfrm>
            <a:off x="2589212" y="508795"/>
            <a:ext cx="943563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Mortality Rate</a:t>
            </a:r>
            <a:endParaRPr sz="3600"/>
          </a:p>
        </p:txBody>
      </p:sp>
      <p:sp>
        <p:nvSpPr>
          <p:cNvPr id="409" name="Google Shape;409;p19"/>
          <p:cNvSpPr txBox="1"/>
          <p:nvPr>
            <p:ph idx="1" type="body"/>
          </p:nvPr>
        </p:nvSpPr>
        <p:spPr>
          <a:xfrm>
            <a:off x="2513000" y="2651825"/>
            <a:ext cx="3505200" cy="2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Font typeface="Noto Sans Symbols"/>
              <a:buChar char="🠶"/>
            </a:pPr>
            <a:r>
              <a:rPr lang="en-US" sz="17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Age-standardized all-cause mortality rates among those who experienced a stroke decreased between 2003–2004 and 2012–2013, from 38.0 per 1,000 to 28.1 per 1,000.</a:t>
            </a:r>
            <a:endParaRPr/>
          </a:p>
          <a:p>
            <a:pPr indent="-234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t/>
            </a:r>
            <a:endParaRPr sz="17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10" name="Google Shape;410;p1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3981" y="2651822"/>
            <a:ext cx="5316300" cy="32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c833a230f_4_158"/>
          <p:cNvSpPr txBox="1"/>
          <p:nvPr>
            <p:ph type="title"/>
          </p:nvPr>
        </p:nvSpPr>
        <p:spPr>
          <a:xfrm>
            <a:off x="2589212" y="508795"/>
            <a:ext cx="9435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 </a:t>
            </a:r>
            <a:endParaRPr sz="3600"/>
          </a:p>
        </p:txBody>
      </p:sp>
      <p:sp>
        <p:nvSpPr>
          <p:cNvPr id="416" name="Google Shape;416;g24c833a230f_4_158"/>
          <p:cNvSpPr txBox="1"/>
          <p:nvPr>
            <p:ph idx="1" type="body"/>
          </p:nvPr>
        </p:nvSpPr>
        <p:spPr>
          <a:xfrm>
            <a:off x="2513000" y="2651825"/>
            <a:ext cx="3505200" cy="2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4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rPr lang="en-US" sz="3600">
                <a:solidFill>
                  <a:srgbClr val="262626"/>
                </a:solidFill>
              </a:rPr>
              <a:t> </a:t>
            </a:r>
            <a:endParaRPr sz="17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17" name="Google Shape;417;g24c833a230f_4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525" y="1707726"/>
            <a:ext cx="2795925" cy="37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c833a230f_4_165"/>
          <p:cNvSpPr txBox="1"/>
          <p:nvPr>
            <p:ph type="title"/>
          </p:nvPr>
        </p:nvSpPr>
        <p:spPr>
          <a:xfrm>
            <a:off x="2589212" y="508795"/>
            <a:ext cx="9435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 </a:t>
            </a:r>
            <a:endParaRPr sz="3600"/>
          </a:p>
        </p:txBody>
      </p:sp>
      <p:sp>
        <p:nvSpPr>
          <p:cNvPr id="423" name="Google Shape;423;g24c833a230f_4_165"/>
          <p:cNvSpPr txBox="1"/>
          <p:nvPr>
            <p:ph idx="1" type="body"/>
          </p:nvPr>
        </p:nvSpPr>
        <p:spPr>
          <a:xfrm>
            <a:off x="2513000" y="2651825"/>
            <a:ext cx="3505200" cy="2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495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rPr lang="en-US" sz="3600">
                <a:solidFill>
                  <a:srgbClr val="262626"/>
                </a:solidFill>
              </a:rPr>
              <a:t> </a:t>
            </a:r>
            <a:endParaRPr sz="1700">
              <a:solidFill>
                <a:srgbClr val="3333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24" name="Google Shape;424;g24c833a230f_4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050" y="1419213"/>
            <a:ext cx="7087760" cy="40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"/>
          <p:cNvSpPr txBox="1"/>
          <p:nvPr>
            <p:ph type="title"/>
          </p:nvPr>
        </p:nvSpPr>
        <p:spPr>
          <a:xfrm>
            <a:off x="2256125" y="417686"/>
            <a:ext cx="8911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br>
              <a:rPr b="0" i="0" lang="en-US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br>
              <a:rPr b="0" i="0" lang="en-US" sz="3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84" name="Google Shape;184;p3"/>
          <p:cNvSpPr txBox="1"/>
          <p:nvPr>
            <p:ph idx="1" type="body"/>
          </p:nvPr>
        </p:nvSpPr>
        <p:spPr>
          <a:xfrm>
            <a:off x="2334975" y="2170200"/>
            <a:ext cx="8911800" cy="3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What is Stroke?</a:t>
            </a:r>
            <a:endParaRPr b="1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040C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40C28"/>
              </a:buClr>
              <a:buSzPts val="1500"/>
              <a:buFont typeface="Arial"/>
              <a:buChar char="●"/>
            </a:pPr>
            <a:r>
              <a:rPr lang="en-US" sz="150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A stroke is sometimes also called a brain attack.</a:t>
            </a:r>
            <a:endParaRPr sz="1500">
              <a:solidFill>
                <a:srgbClr val="040C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40C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40C28"/>
              </a:buClr>
              <a:buSzPts val="1500"/>
              <a:buFont typeface="Arial"/>
              <a:buChar char="●"/>
            </a:pPr>
            <a:r>
              <a:rPr lang="en-US" sz="150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Stroke is caused by interruptions to the normal flow of blood to the hea</a:t>
            </a:r>
            <a:r>
              <a:rPr b="0" i="0" lang="en-US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rt</a:t>
            </a:r>
            <a:r>
              <a:rPr b="0" i="0" lang="en-US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40C28"/>
              </a:buClr>
              <a:buSzPts val="1500"/>
              <a:buFont typeface="Arial"/>
              <a:buChar char="●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Consequences of a stroke.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c833a230f_4_15"/>
          <p:cNvSpPr txBox="1"/>
          <p:nvPr>
            <p:ph type="title"/>
          </p:nvPr>
        </p:nvSpPr>
        <p:spPr>
          <a:xfrm>
            <a:off x="1801975" y="743561"/>
            <a:ext cx="8911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br>
              <a:rPr b="0" i="0" lang="en-US" sz="2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244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br>
              <a:rPr b="0" i="0" lang="en-US" sz="3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90" name="Google Shape;190;g24c833a230f_4_15"/>
          <p:cNvSpPr txBox="1"/>
          <p:nvPr>
            <p:ph idx="1" type="body"/>
          </p:nvPr>
        </p:nvSpPr>
        <p:spPr>
          <a:xfrm>
            <a:off x="2256125" y="2091775"/>
            <a:ext cx="8990700" cy="3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erform a comprehensive analysis of stroke data </a:t>
            </a:r>
            <a:endParaRPr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Gain insights into risk factors for stroke occurrences. </a:t>
            </a:r>
            <a:endParaRPr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ddress specific research questions related to stroke occurrence.</a:t>
            </a:r>
            <a:endParaRPr sz="1500">
              <a:solidFill>
                <a:srgbClr val="040C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"/>
          <p:cNvSpPr txBox="1"/>
          <p:nvPr>
            <p:ph type="title"/>
          </p:nvPr>
        </p:nvSpPr>
        <p:spPr>
          <a:xfrm>
            <a:off x="1885675" y="556728"/>
            <a:ext cx="89118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2000"/>
              <a:buFont typeface="Arial"/>
              <a:buNone/>
            </a:pPr>
            <a:br>
              <a:rPr b="1" i="0" lang="en-US" sz="2000" u="none" strike="noStrike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strike="noStrike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Data Sourc</a:t>
            </a:r>
            <a: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 txBox="1"/>
          <p:nvPr>
            <p:ph idx="1" type="body"/>
          </p:nvPr>
        </p:nvSpPr>
        <p:spPr>
          <a:xfrm>
            <a:off x="1758453" y="1882299"/>
            <a:ext cx="67326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557" lvl="0" marL="342900" rtl="0" algn="l">
              <a:spcBef>
                <a:spcPts val="0"/>
              </a:spcBef>
              <a:spcAft>
                <a:spcPts val="0"/>
              </a:spcAft>
              <a:buSzPts val="1906"/>
              <a:buChar char="●"/>
            </a:pPr>
            <a:r>
              <a:rPr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EDA Dataset for Stroke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https://www.kaggle.com/datasets/fedesoriano/stroke-prediction-dataset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06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06"/>
              <a:buNone/>
            </a:pPr>
            <a:r>
              <a:t/>
            </a:r>
            <a:endParaRPr/>
          </a:p>
        </p:txBody>
      </p:sp>
      <p:pic>
        <p:nvPicPr>
          <p:cNvPr id="197" name="Google Shape;19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1053" y="2224691"/>
            <a:ext cx="3396148" cy="240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c833a230f_4_34"/>
          <p:cNvSpPr txBox="1"/>
          <p:nvPr>
            <p:ph type="title"/>
          </p:nvPr>
        </p:nvSpPr>
        <p:spPr>
          <a:xfrm>
            <a:off x="2390850" y="624078"/>
            <a:ext cx="8911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2000"/>
              <a:buFont typeface="Arial"/>
              <a:buNone/>
            </a:pPr>
            <a:br>
              <a:rPr b="1" i="0" lang="en-US" sz="2000" u="none" strike="noStrike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Research </a:t>
            </a:r>
            <a:r>
              <a:rPr b="1" i="0" lang="en-US" sz="2000" u="none" strike="noStrike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4c833a230f_4_34"/>
          <p:cNvSpPr txBox="1"/>
          <p:nvPr>
            <p:ph idx="1" type="body"/>
          </p:nvPr>
        </p:nvSpPr>
        <p:spPr>
          <a:xfrm>
            <a:off x="2229950" y="2073175"/>
            <a:ext cx="89154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35784" lvl="0" marL="3429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Determine the significant risk factors </a:t>
            </a:r>
            <a:endParaRPr sz="1500"/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5784" lvl="0" marL="3429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Assess the relative importance of these risk factors </a:t>
            </a:r>
            <a:endParaRPr sz="1500"/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5784" lvl="0" marL="3429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Classification &amp; Data Visualization.</a:t>
            </a:r>
            <a:endParaRPr sz="15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5784" lvl="0" marL="3429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Assess an individual's risk of experiencing a stroke.</a:t>
            </a:r>
            <a:endParaRPr sz="15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5784" lvl="0" marL="3429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Examine stroke rates.</a:t>
            </a:r>
            <a:endParaRPr sz="1500"/>
          </a:p>
          <a:p>
            <a:pPr indent="0" lvl="0" marL="3429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5784" lvl="0" marL="3429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Possible identification of key factors (correlation)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06"/>
              <a:buNone/>
            </a:pPr>
            <a:r>
              <a:t/>
            </a:r>
            <a:endParaRPr sz="1500"/>
          </a:p>
          <a:p>
            <a:pPr indent="-254317" lvl="0" marL="342900" rtl="0" algn="l">
              <a:spcBef>
                <a:spcPts val="1000"/>
              </a:spcBef>
              <a:spcAft>
                <a:spcPts val="0"/>
              </a:spcAft>
              <a:buSzPts val="1906"/>
              <a:buNone/>
            </a:pPr>
            <a:r>
              <a:t/>
            </a:r>
            <a:endParaRPr sz="1500"/>
          </a:p>
        </p:txBody>
      </p:sp>
      <p:pic>
        <p:nvPicPr>
          <p:cNvPr id="204" name="Google Shape;204;g24c833a230f_4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00" y="2212913"/>
            <a:ext cx="1925149" cy="256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c833a230f_4_76"/>
          <p:cNvSpPr txBox="1"/>
          <p:nvPr>
            <p:ph type="title"/>
          </p:nvPr>
        </p:nvSpPr>
        <p:spPr>
          <a:xfrm>
            <a:off x="2231750" y="500578"/>
            <a:ext cx="8911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2000"/>
              <a:buFont typeface="Arial"/>
              <a:buNone/>
            </a:pPr>
            <a:br>
              <a:rPr b="1" i="0" lang="en-US" sz="2000" u="none" strike="noStrike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Tools &amp; Libraries</a:t>
            </a: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4c833a230f_4_76"/>
          <p:cNvSpPr txBox="1"/>
          <p:nvPr>
            <p:ph idx="1" type="body"/>
          </p:nvPr>
        </p:nvSpPr>
        <p:spPr>
          <a:xfrm>
            <a:off x="2566725" y="2353850"/>
            <a:ext cx="89154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88582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6"/>
              <a:buFont typeface="Arial"/>
              <a:buNone/>
            </a:pPr>
            <a:r>
              <a:rPr lang="en-US" sz="1500"/>
              <a:t> </a:t>
            </a:r>
            <a:endParaRPr sz="1500"/>
          </a:p>
        </p:txBody>
      </p:sp>
      <p:pic>
        <p:nvPicPr>
          <p:cNvPr id="211" name="Google Shape;211;g24c833a230f_4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350" y="2478073"/>
            <a:ext cx="5506600" cy="27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c833a230f_4_43"/>
          <p:cNvSpPr txBox="1"/>
          <p:nvPr>
            <p:ph type="title"/>
          </p:nvPr>
        </p:nvSpPr>
        <p:spPr>
          <a:xfrm>
            <a:off x="2368400" y="556700"/>
            <a:ext cx="85239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521707"/>
              </a:buClr>
              <a:buSzPts val="2000"/>
              <a:buFont typeface="Arial"/>
              <a:buNone/>
            </a:pPr>
            <a:br>
              <a:rPr b="1" i="0" lang="en-US" sz="2000" u="none" strike="noStrike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0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  <a:t>Data Preprocessing                                           1</a:t>
            </a:r>
            <a:endParaRPr b="1" sz="20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24c833a230f_4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050" y="1924425"/>
            <a:ext cx="8524027" cy="19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4c833a230f_4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51" y="4656400"/>
            <a:ext cx="8683349" cy="17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sp">
  <a:themeElements>
    <a:clrScheme name="Wisp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2023-10-06T00:18:07Z</dcterms:created>
  <dc:creator>Kalaiyappan Venkatachalam</dc:creator>
</cp:coreProperties>
</file>